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Pretendard Bold" panose="020B0600000101010101" charset="-127"/>
      <p:bold r:id="rId11"/>
    </p:embeddedFont>
    <p:embeddedFont>
      <p:font typeface="Pretendard Medium" panose="020B0600000101010101" charset="-127"/>
      <p:bold r:id="rId12"/>
    </p:embeddedFont>
    <p:embeddedFont>
      <p:font typeface="Pretendard Regular" panose="020B0600000101010101" charset="-127"/>
      <p:regular r:id="rId13"/>
    </p:embeddedFont>
    <p:embeddedFont>
      <p:font typeface="나눔고딕 ExtraBold" panose="020B0600000101010101" charset="-127"/>
      <p:bold r:id="rId14"/>
    </p:embeddedFont>
    <p:embeddedFont>
      <p:font typeface="배달의민족 주아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rbitron Black" panose="020B0600000101010101" charset="0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3AF"/>
    <a:srgbClr val="006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주환" userId="52b4138f-cd0d-4064-abb7-beec9411e3b2" providerId="ADAL" clId="{5DEDCEE7-DA66-4015-8F76-B3BA8E49563E}"/>
    <pc:docChg chg="undo custSel modSld">
      <pc:chgData name="장주환" userId="52b4138f-cd0d-4064-abb7-beec9411e3b2" providerId="ADAL" clId="{5DEDCEE7-DA66-4015-8F76-B3BA8E49563E}" dt="2025-04-09T16:10:13.860" v="47" actId="1038"/>
      <pc:docMkLst>
        <pc:docMk/>
      </pc:docMkLst>
      <pc:sldChg chg="modSp mod">
        <pc:chgData name="장주환" userId="52b4138f-cd0d-4064-abb7-beec9411e3b2" providerId="ADAL" clId="{5DEDCEE7-DA66-4015-8F76-B3BA8E49563E}" dt="2025-04-09T16:05:11.924" v="3" actId="1035"/>
        <pc:sldMkLst>
          <pc:docMk/>
          <pc:sldMk cId="0" sldId="256"/>
        </pc:sldMkLst>
        <pc:spChg chg="mod">
          <ac:chgData name="장주환" userId="52b4138f-cd0d-4064-abb7-beec9411e3b2" providerId="ADAL" clId="{5DEDCEE7-DA66-4015-8F76-B3BA8E49563E}" dt="2025-04-09T16:05:11.924" v="3" actId="1035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장주환" userId="52b4138f-cd0d-4064-abb7-beec9411e3b2" providerId="ADAL" clId="{5DEDCEE7-DA66-4015-8F76-B3BA8E49563E}" dt="2025-04-09T16:10:13.860" v="47" actId="1038"/>
        <pc:sldMkLst>
          <pc:docMk/>
          <pc:sldMk cId="0" sldId="261"/>
        </pc:sldMkLst>
        <pc:spChg chg="mod">
          <ac:chgData name="장주환" userId="52b4138f-cd0d-4064-abb7-beec9411e3b2" providerId="ADAL" clId="{5DEDCEE7-DA66-4015-8F76-B3BA8E49563E}" dt="2025-04-09T16:10:13.860" v="47" actId="1038"/>
          <ac:spMkLst>
            <pc:docMk/>
            <pc:sldMk cId="0" sldId="261"/>
            <ac:spMk id="18" creationId="{BB2B3D95-C0BA-4340-94B7-B5586A073052}"/>
          </ac:spMkLst>
        </pc:spChg>
        <pc:spChg chg="mod">
          <ac:chgData name="장주환" userId="52b4138f-cd0d-4064-abb7-beec9411e3b2" providerId="ADAL" clId="{5DEDCEE7-DA66-4015-8F76-B3BA8E49563E}" dt="2025-04-09T16:10:13.860" v="47" actId="1038"/>
          <ac:spMkLst>
            <pc:docMk/>
            <pc:sldMk cId="0" sldId="261"/>
            <ac:spMk id="21" creationId="{9AB8CD2B-78B5-48E8-88CF-C6B7AEA3E619}"/>
          </ac:spMkLst>
        </pc:spChg>
        <pc:spChg chg="mod">
          <ac:chgData name="장주환" userId="52b4138f-cd0d-4064-abb7-beec9411e3b2" providerId="ADAL" clId="{5DEDCEE7-DA66-4015-8F76-B3BA8E49563E}" dt="2025-04-09T16:10:13.860" v="47" actId="1038"/>
          <ac:spMkLst>
            <pc:docMk/>
            <pc:sldMk cId="0" sldId="261"/>
            <ac:spMk id="22" creationId="{D85F3122-265A-4230-8453-0D3131FABFB0}"/>
          </ac:spMkLst>
        </pc:spChg>
        <pc:picChg chg="mod">
          <ac:chgData name="장주환" userId="52b4138f-cd0d-4064-abb7-beec9411e3b2" providerId="ADAL" clId="{5DEDCEE7-DA66-4015-8F76-B3BA8E49563E}" dt="2025-04-09T16:09:52.025" v="29" actId="14861"/>
          <ac:picMkLst>
            <pc:docMk/>
            <pc:sldMk cId="0" sldId="261"/>
            <ac:picMk id="5" creationId="{00000000-0000-0000-0000-000000000000}"/>
          </ac:picMkLst>
        </pc:picChg>
        <pc:picChg chg="mod">
          <ac:chgData name="장주환" userId="52b4138f-cd0d-4064-abb7-beec9411e3b2" providerId="ADAL" clId="{5DEDCEE7-DA66-4015-8F76-B3BA8E49563E}" dt="2025-04-09T16:09:52.025" v="29" actId="14861"/>
          <ac:picMkLst>
            <pc:docMk/>
            <pc:sldMk cId="0" sldId="261"/>
            <ac:picMk id="10" creationId="{00000000-0000-0000-0000-000000000000}"/>
          </ac:picMkLst>
        </pc:picChg>
        <pc:picChg chg="mod">
          <ac:chgData name="장주환" userId="52b4138f-cd0d-4064-abb7-beec9411e3b2" providerId="ADAL" clId="{5DEDCEE7-DA66-4015-8F76-B3BA8E49563E}" dt="2025-04-09T16:09:52.025" v="29" actId="14861"/>
          <ac:picMkLst>
            <pc:docMk/>
            <pc:sldMk cId="0" sldId="261"/>
            <ac:picMk id="13" creationId="{00000000-0000-0000-0000-00000000000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9T15:56:4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53273-FC8C-4931-B98B-CEDB2F04717E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DCA9E-C343-48C0-B286-46A53592A4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5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DCA9E-C343-48C0-B286-46A53592A4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2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.png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37377" y="6896099"/>
            <a:ext cx="6368562" cy="8382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rbitron Black" pitchFamily="2" charset="0"/>
              </a:rPr>
              <a:t>PROTOCOL 004A</a:t>
            </a:r>
            <a:endParaRPr lang="ko-KR" sz="3600" b="0" i="0" u="none" strike="no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rbitron Black" pitchFamily="2" charset="0"/>
              <a:ea typeface="Pretendar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05000" y="3467100"/>
            <a:ext cx="144653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9000" b="1" dirty="0">
                <a:solidFill>
                  <a:srgbClr val="0063B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객체지향 프로그래밍</a:t>
            </a:r>
            <a:endParaRPr lang="en-US" altLang="ko-KR" sz="9000" b="1" dirty="0">
              <a:solidFill>
                <a:srgbClr val="0063B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9000" b="1" i="0" u="none" strike="noStrike" dirty="0">
                <a:solidFill>
                  <a:srgbClr val="0063BA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발표</a:t>
            </a:r>
            <a:endParaRPr lang="ko-KR" sz="9000" b="1" i="0" u="none" strike="noStrike" dirty="0">
              <a:solidFill>
                <a:srgbClr val="0063BA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588500"/>
            <a:ext cx="16903700" cy="127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877DC40-87AF-4C76-8776-6066F4665925}"/>
              </a:ext>
            </a:extLst>
          </p:cNvPr>
          <p:cNvSpPr txBox="1"/>
          <p:nvPr/>
        </p:nvSpPr>
        <p:spPr>
          <a:xfrm>
            <a:off x="15849600" y="7588250"/>
            <a:ext cx="2004595" cy="24320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200" i="0" u="none" strike="noStrike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이동우  </a:t>
            </a:r>
            <a:r>
              <a:rPr lang="en-US" altLang="ko-KR" sz="3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장주환  </a:t>
            </a:r>
            <a:r>
              <a:rPr lang="en-US" altLang="ko-KR" sz="3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i="0" u="none" strike="noStrike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임기범</a:t>
            </a:r>
            <a:r>
              <a:rPr lang="en-US" altLang="ko-KR" sz="3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32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김지운</a:t>
            </a:r>
            <a:endParaRPr lang="ko-KR" sz="3200" i="0" u="none" strike="noStrike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28650" y="1199816"/>
            <a:ext cx="170307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dirty="0">
                <a:solidFill>
                  <a:srgbClr val="0063BA"/>
                </a:solidFill>
                <a:ea typeface="Pretendard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200" y="37973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63BA"/>
                </a:solidFill>
                <a:latin typeface="Pretendard Bold"/>
                <a:ea typeface="Pretendard Bold"/>
              </a:rPr>
              <a:t>프로젝트</a:t>
            </a:r>
            <a:r>
              <a:rPr lang="en-US" sz="36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36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000" y="3797300"/>
            <a:ext cx="52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AACBE9"/>
                </a:solidFill>
                <a:latin typeface="Pretendard Medium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3200" y="3797300"/>
            <a:ext cx="4851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rgbClr val="0063BA"/>
                </a:solidFill>
                <a:ea typeface="Pretendard Bold"/>
              </a:rPr>
              <a:t>프로젝트 소개 및 진행 방식</a:t>
            </a:r>
            <a:endParaRPr lang="ko-KR" sz="36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5500" y="3797300"/>
            <a:ext cx="584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AACBE9"/>
                </a:solidFill>
                <a:latin typeface="Pretendard Medium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12700" y="37973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63BA"/>
                </a:solidFill>
                <a:ea typeface="Pretendard Bold"/>
              </a:rPr>
              <a:t>프로젝트 시연</a:t>
            </a:r>
            <a:endParaRPr lang="ko-KR" altLang="ko-KR" sz="36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039600" y="3797300"/>
            <a:ext cx="609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AACBE9"/>
                </a:solidFill>
                <a:latin typeface="Pretendard Medium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79850" y="66675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63BA"/>
                </a:solidFill>
                <a:ea typeface="Pretendard Bold"/>
              </a:rPr>
              <a:t>팀 역할 분담 및 결과물</a:t>
            </a:r>
            <a:endParaRPr lang="ko-KR" altLang="ko-KR" sz="36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200400" y="6667500"/>
            <a:ext cx="61595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AACBE9"/>
                </a:solidFill>
                <a:latin typeface="Pretendard Medium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20400" y="6667500"/>
            <a:ext cx="455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0063BA"/>
                </a:solidFill>
                <a:ea typeface="Pretendard Bold"/>
              </a:rPr>
              <a:t>느낀 점 및 마무리</a:t>
            </a:r>
            <a:endParaRPr lang="ko-KR" altLang="ko-KR" sz="36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134600" y="6667500"/>
            <a:ext cx="62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AACBE9"/>
                </a:solidFill>
                <a:latin typeface="Pretendard Medium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2476500"/>
            <a:ext cx="14300200" cy="1498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42418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C++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언어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 RPG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-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객체지향 개념 적용 </a:t>
            </a:r>
            <a:endParaRPr 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02000" y="46355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Medium"/>
              </a:rPr>
              <a:t>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2451100"/>
            <a:ext cx="143002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39751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5664200"/>
            <a:ext cx="14300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81400" y="2997200"/>
            <a:ext cx="13766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ko-KR" sz="2400" b="0" i="0" u="none" strike="noStrike" dirty="0">
                <a:solidFill>
                  <a:srgbClr val="000000"/>
                </a:solidFill>
                <a:ea typeface="Pretendard Medium"/>
              </a:rPr>
              <a:t>텍스트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기반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RPG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게임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altLang="ko-KR" sz="2400" b="0" i="0" u="none" strike="noStrike" dirty="0">
                <a:solidFill>
                  <a:srgbClr val="000000"/>
                </a:solidFill>
                <a:ea typeface="Pretendard Medium"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: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객체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지향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프로그래밍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원칙을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적용한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Pretendard Medium"/>
                <a:ea typeface="Pretendard Medium"/>
              </a:rPr>
              <a:t>프로젝트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28000" y="59309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중간보스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최종보스 전투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아이템 및 레벨 구현 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공격력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방어력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회복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학점 시스템을 차용 멀티 엔딩 시스템 구현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302000" y="63119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게임플레이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Pretendard Medium"/>
              </a:rPr>
              <a:t>개요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7340600"/>
            <a:ext cx="143002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128000" y="7620000"/>
            <a:ext cx="95250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2025.04.26 ~ 2025.06.03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02000" y="8001000"/>
            <a:ext cx="4635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dirty="0">
                <a:solidFill>
                  <a:srgbClr val="000000"/>
                </a:solidFill>
                <a:ea typeface="Pretendard Medium"/>
              </a:rPr>
              <a:t>개발기간</a:t>
            </a:r>
            <a:endParaRPr lang="ko-KR" sz="24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9042400"/>
            <a:ext cx="143002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98500" y="1244600"/>
            <a:ext cx="35687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프로젝트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r>
              <a:rPr lang="ko-KR" sz="4200" b="0" i="0" u="none" strike="noStrike" dirty="0">
                <a:solidFill>
                  <a:srgbClr val="0063B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7350" y="2688535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WASD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로 이동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숫자로 선택지 선택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500" y="1244600"/>
            <a:ext cx="56261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프로젝트 소개 및 진행방식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1DAB79-0522-4710-BB3C-D5B0621D5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1406939"/>
            <a:ext cx="7786757" cy="6354082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99C51A79-A1A7-4216-81D5-F65BF2703444}"/>
              </a:ext>
            </a:extLst>
          </p:cNvPr>
          <p:cNvSpPr txBox="1"/>
          <p:nvPr/>
        </p:nvSpPr>
        <p:spPr>
          <a:xfrm>
            <a:off x="1660663" y="21844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조작 방법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AB74C3E6-3098-4E4A-B8AE-04F14F637AEF}"/>
              </a:ext>
            </a:extLst>
          </p:cNvPr>
          <p:cNvSpPr txBox="1"/>
          <p:nvPr/>
        </p:nvSpPr>
        <p:spPr>
          <a:xfrm>
            <a:off x="1630846" y="3746500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전투 시스템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C73D6804-F34A-464A-94F5-EEE906EAFF5B}"/>
              </a:ext>
            </a:extLst>
          </p:cNvPr>
          <p:cNvSpPr txBox="1"/>
          <p:nvPr/>
        </p:nvSpPr>
        <p:spPr>
          <a:xfrm>
            <a:off x="1657350" y="42545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맵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이동시 일정 확률로 중간보스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친구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등장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 err="1">
                <a:solidFill>
                  <a:srgbClr val="000000"/>
                </a:solidFill>
                <a:ea typeface="Pretendard Regular"/>
              </a:rPr>
              <a:t>맵에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 있는 </a:t>
            </a:r>
            <a:r>
              <a:rPr lang="en-US" altLang="ko-KR" sz="2200" dirty="0">
                <a:solidFill>
                  <a:srgbClr val="000000"/>
                </a:solidFill>
                <a:ea typeface="Pretendard Regular"/>
              </a:rPr>
              <a:t>B</a:t>
            </a:r>
            <a:r>
              <a:rPr lang="ko-KR" altLang="en-US" sz="2200" dirty="0">
                <a:solidFill>
                  <a:srgbClr val="000000"/>
                </a:solidFill>
                <a:ea typeface="Pretendard Regular"/>
              </a:rPr>
              <a:t>에 닿을 시 최종 보스 전 진입</a:t>
            </a:r>
            <a:endParaRPr lang="ko-KR" sz="22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B5C391ED-1DD2-48D4-A88E-9CB4AE66814B}"/>
              </a:ext>
            </a:extLst>
          </p:cNvPr>
          <p:cNvSpPr txBox="1"/>
          <p:nvPr/>
        </p:nvSpPr>
        <p:spPr>
          <a:xfrm>
            <a:off x="1673915" y="5245101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아이템 구매 및 사용 가능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3C1A4DB-BD4F-4D9F-8721-40AF9FAEDE7C}"/>
              </a:ext>
            </a:extLst>
          </p:cNvPr>
          <p:cNvSpPr txBox="1"/>
          <p:nvPr/>
        </p:nvSpPr>
        <p:spPr>
          <a:xfrm>
            <a:off x="1673915" y="5710029"/>
            <a:ext cx="14338300" cy="16040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맵의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닿을 시 상점 진입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공격력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방어력을 높여주는 아이템 및 체력 회복 아이템 </a:t>
            </a:r>
            <a:endParaRPr lang="en-US" altLang="ko-KR" sz="2200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체력 회복 아이템은 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5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개까지 구매 가능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/>
              <a:ea typeface="Pretendard Regular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공격력</a:t>
            </a:r>
            <a:r>
              <a:rPr lang="en-US" altLang="ko-KR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/>
                <a:ea typeface="Pretendard Regular"/>
              </a:rPr>
              <a:t>방어력 아이템은 중복 구매 불가능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4EB60787-3C52-416D-91BE-FCF16367D997}"/>
              </a:ext>
            </a:extLst>
          </p:cNvPr>
          <p:cNvSpPr txBox="1"/>
          <p:nvPr/>
        </p:nvSpPr>
        <p:spPr>
          <a:xfrm>
            <a:off x="1673915" y="7375663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학점 시스템 및 엔딩 시스템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E030651B-0E96-4322-9F1D-465A98788C93}"/>
              </a:ext>
            </a:extLst>
          </p:cNvPr>
          <p:cNvSpPr txBox="1"/>
          <p:nvPr/>
        </p:nvSpPr>
        <p:spPr>
          <a:xfrm>
            <a:off x="1657350" y="788173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최종보스 와 의 전투 후 패배 시 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F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학점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승리 시 체력에 따라 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A, B, C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학점 부여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최종보스 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3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명과의 전투가 끝난 후 학점 평균으로 엔딩 분기가 나뉨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2476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dirty="0">
                <a:solidFill>
                  <a:srgbClr val="0063BA"/>
                </a:solidFill>
                <a:latin typeface="Pretendard Bold"/>
                <a:ea typeface="Pretendard Bold"/>
              </a:rPr>
              <a:t>시연</a:t>
            </a:r>
            <a:r>
              <a:rPr lang="en-US" sz="4200" b="0" i="0" u="none" strike="noStrike" dirty="0">
                <a:solidFill>
                  <a:srgbClr val="0063BA"/>
                </a:solidFill>
                <a:latin typeface="Pretendard Bold"/>
              </a:rPr>
              <a:t> 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0B96FE0-0FC5-4090-B13D-9A5879C3DD82}"/>
                  </a:ext>
                </a:extLst>
              </p14:cNvPr>
              <p14:cNvContentPartPr/>
              <p14:nvPr/>
            </p14:nvContentPartPr>
            <p14:xfrm>
              <a:off x="1645680" y="6156720"/>
              <a:ext cx="36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0B96FE0-0FC5-4090-B13D-9A5879C3DD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6680" y="61477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A3E72E62-1719-468A-8F73-1467754E3E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36750"/>
            <a:ext cx="8390998" cy="68471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3D1EEC1-323A-4379-A16A-BE83F33821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831957"/>
            <a:ext cx="6493601" cy="53232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8500" y="1244600"/>
            <a:ext cx="55499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팀</a:t>
            </a:r>
            <a:r>
              <a:rPr lang="en-US" altLang="ko-KR" sz="4200" b="0" i="0" u="none" strike="noStrike" dirty="0">
                <a:solidFill>
                  <a:srgbClr val="0063BA"/>
                </a:solidFill>
                <a:ea typeface="Pretendard Bold"/>
              </a:rPr>
              <a:t> </a:t>
            </a: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역할 분담 및 </a:t>
            </a:r>
            <a:r>
              <a:rPr lang="ko-KR" altLang="en-US" sz="4200" dirty="0">
                <a:solidFill>
                  <a:srgbClr val="0063BA"/>
                </a:solidFill>
                <a:ea typeface="Pretendard Bold"/>
              </a:rPr>
              <a:t>결과물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BB2B3D95-C0BA-4340-94B7-B5586A073052}"/>
              </a:ext>
            </a:extLst>
          </p:cNvPr>
          <p:cNvSpPr txBox="1"/>
          <p:nvPr/>
        </p:nvSpPr>
        <p:spPr>
          <a:xfrm>
            <a:off x="2395536" y="2019300"/>
            <a:ext cx="2251364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ko-KR" sz="15000" i="0" u="none" strike="noStrike" spc="-300" dirty="0">
              <a:solidFill>
                <a:srgbClr val="0063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118466B-5420-4F84-9AE8-1E7A6C50B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1960684"/>
            <a:ext cx="9448800" cy="1706707"/>
          </a:xfrm>
          <a:prstGeom prst="rect">
            <a:avLst/>
          </a:prstGeom>
        </p:spPr>
      </p:pic>
      <p:sp>
        <p:nvSpPr>
          <p:cNvPr id="27" name="TextBox 4">
            <a:extLst>
              <a:ext uri="{FF2B5EF4-FFF2-40B4-BE49-F238E27FC236}">
                <a16:creationId xmlns:a16="http://schemas.microsoft.com/office/drawing/2014/main" id="{D4EA40E8-F64C-4264-9F3C-4BC6E8C874F1}"/>
              </a:ext>
            </a:extLst>
          </p:cNvPr>
          <p:cNvSpPr txBox="1"/>
          <p:nvPr/>
        </p:nvSpPr>
        <p:spPr>
          <a:xfrm>
            <a:off x="914400" y="2142033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0063BA"/>
                </a:solidFill>
                <a:ea typeface="Pretendard SemiBold"/>
              </a:rPr>
              <a:t>임기범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06A67293-2D57-4B9B-912F-A933730D0465}"/>
              </a:ext>
            </a:extLst>
          </p:cNvPr>
          <p:cNvSpPr txBox="1"/>
          <p:nvPr/>
        </p:nvSpPr>
        <p:spPr>
          <a:xfrm>
            <a:off x="897835" y="2648100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스토리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상점 시스템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엔딩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학점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시스템 구현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3BC1AAE7-63D6-410B-A902-48530073D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" y="3850906"/>
            <a:ext cx="9448800" cy="1706707"/>
          </a:xfrm>
          <a:prstGeom prst="rect">
            <a:avLst/>
          </a:prstGeom>
        </p:spPr>
      </p:pic>
      <p:sp>
        <p:nvSpPr>
          <p:cNvPr id="30" name="TextBox 4">
            <a:extLst>
              <a:ext uri="{FF2B5EF4-FFF2-40B4-BE49-F238E27FC236}">
                <a16:creationId xmlns:a16="http://schemas.microsoft.com/office/drawing/2014/main" id="{CDBA5170-00EF-4EE7-80D7-84ACDCFE0F63}"/>
              </a:ext>
            </a:extLst>
          </p:cNvPr>
          <p:cNvSpPr txBox="1"/>
          <p:nvPr/>
        </p:nvSpPr>
        <p:spPr>
          <a:xfrm>
            <a:off x="914400" y="4032255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장주환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4001F81F-E417-4F04-AA56-30070D786E36}"/>
              </a:ext>
            </a:extLst>
          </p:cNvPr>
          <p:cNvSpPr txBox="1"/>
          <p:nvPr/>
        </p:nvSpPr>
        <p:spPr>
          <a:xfrm>
            <a:off x="897835" y="4538322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 로직 및 전투 시스템 구현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A2EA85EA-F1B4-4AA8-A2BC-F6EFC9C32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39" y="5741128"/>
            <a:ext cx="9448800" cy="1706707"/>
          </a:xfrm>
          <a:prstGeom prst="rect">
            <a:avLst/>
          </a:prstGeom>
        </p:spPr>
      </p:pic>
      <p:sp>
        <p:nvSpPr>
          <p:cNvPr id="33" name="TextBox 4">
            <a:extLst>
              <a:ext uri="{FF2B5EF4-FFF2-40B4-BE49-F238E27FC236}">
                <a16:creationId xmlns:a16="http://schemas.microsoft.com/office/drawing/2014/main" id="{C33661FC-EB23-4158-A1D2-EB5495C88C55}"/>
              </a:ext>
            </a:extLst>
          </p:cNvPr>
          <p:cNvSpPr txBox="1"/>
          <p:nvPr/>
        </p:nvSpPr>
        <p:spPr>
          <a:xfrm>
            <a:off x="924339" y="5922477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김지운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301C33F3-8C9B-414B-BDB4-4252055700ED}"/>
              </a:ext>
            </a:extLst>
          </p:cNvPr>
          <p:cNvSpPr txBox="1"/>
          <p:nvPr/>
        </p:nvSpPr>
        <p:spPr>
          <a:xfrm>
            <a:off x="907774" y="6428544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전체 적인 게임 흐름 설계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캐릭터 </a:t>
            </a:r>
            <a:r>
              <a:rPr lang="ko-KR" altLang="en-US" sz="22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스탯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전투 로직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맵 시스템 구현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93D1F4E-8178-400D-914B-21D3D2122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39" y="7628140"/>
            <a:ext cx="9448800" cy="1706707"/>
          </a:xfrm>
          <a:prstGeom prst="rect">
            <a:avLst/>
          </a:prstGeom>
        </p:spPr>
      </p:pic>
      <p:sp>
        <p:nvSpPr>
          <p:cNvPr id="36" name="TextBox 4">
            <a:extLst>
              <a:ext uri="{FF2B5EF4-FFF2-40B4-BE49-F238E27FC236}">
                <a16:creationId xmlns:a16="http://schemas.microsoft.com/office/drawing/2014/main" id="{0C139B89-869B-4B67-84E4-BE8AD1A513A2}"/>
              </a:ext>
            </a:extLst>
          </p:cNvPr>
          <p:cNvSpPr txBox="1"/>
          <p:nvPr/>
        </p:nvSpPr>
        <p:spPr>
          <a:xfrm>
            <a:off x="924339" y="7809489"/>
            <a:ext cx="14338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이동우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49FA0C67-D5C5-43D0-9A9B-6551015A9DF1}"/>
              </a:ext>
            </a:extLst>
          </p:cNvPr>
          <p:cNvSpPr txBox="1"/>
          <p:nvPr/>
        </p:nvSpPr>
        <p:spPr>
          <a:xfrm>
            <a:off x="907774" y="8315556"/>
            <a:ext cx="143383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아이템 시스템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 인벤토리 시스템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게임의 전반적인 아이디어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3F8A89D9-CFAA-4D72-AF93-126089182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2005003"/>
            <a:ext cx="7531100" cy="7370705"/>
          </a:xfrm>
          <a:prstGeom prst="rect">
            <a:avLst/>
          </a:prstGeom>
        </p:spPr>
      </p:pic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D1914EF7-3952-4C33-BA1E-9B9FC1D03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88186"/>
              </p:ext>
            </p:extLst>
          </p:nvPr>
        </p:nvGraphicFramePr>
        <p:xfrm>
          <a:off x="10471426" y="2106542"/>
          <a:ext cx="7283174" cy="7015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0742">
                  <a:extLst>
                    <a:ext uri="{9D8B030D-6E8A-4147-A177-3AD203B41FA5}">
                      <a16:colId xmlns:a16="http://schemas.microsoft.com/office/drawing/2014/main" val="1939372679"/>
                    </a:ext>
                  </a:extLst>
                </a:gridCol>
                <a:gridCol w="5332432">
                  <a:extLst>
                    <a:ext uri="{9D8B030D-6E8A-4147-A177-3AD203B41FA5}">
                      <a16:colId xmlns:a16="http://schemas.microsoft.com/office/drawing/2014/main" val="3959657990"/>
                    </a:ext>
                  </a:extLst>
                </a:gridCol>
              </a:tblGrid>
              <a:tr h="28809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파일명</a:t>
                      </a:r>
                      <a:endParaRPr lang="ko-KR" sz="14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400" kern="10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역할</a:t>
                      </a:r>
                      <a:endParaRPr lang="ko-KR" sz="1400" kern="10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3467946788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BattleSystem.cpp</a:t>
                      </a:r>
                      <a:endParaRPr lang="ko-KR" sz="1600" kern="100" dirty="0">
                        <a:solidFill>
                          <a:srgbClr val="FFFF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FF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BattleSystem.h</a:t>
                      </a:r>
                      <a:endParaRPr lang="ko-KR" sz="1600" kern="100" dirty="0">
                        <a:solidFill>
                          <a:srgbClr val="FFFF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플레이어와 보스 간의 전투를 처리하는 시스템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공격 선택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데미지 계산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학점 계산 등을 포함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2654058305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Boss.cpp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Boss.h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보스 몬스터 정보 관리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이름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체력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공격력 등을 포함하며 전투 대상 보스를 정의함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2499284952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Character.cpp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Character.h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Player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와 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Boss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가 공통으로 가시는 속성을 정의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죽음 감지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데미지 감지 등을 선언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1239060200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FFFF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Controller.cpp</a:t>
                      </a:r>
                      <a:endParaRPr lang="ko-KR" sz="1600" kern="100" dirty="0">
                        <a:solidFill>
                          <a:srgbClr val="FFFF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rgbClr val="FFFF00"/>
                          </a:solidFill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Controller.h</a:t>
                      </a:r>
                      <a:endParaRPr lang="ko-KR" sz="1600" kern="100" dirty="0">
                        <a:solidFill>
                          <a:srgbClr val="FFFF00"/>
                        </a:solidFill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게임의 전체 실행 흐름을 담당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맵 출력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전투 진입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종료까지를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통합 관리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2729539379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Item.cpp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Item.h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아이템 객체 정의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이름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공격력 증가 수치 등을 포함하며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전투 중 사용 가능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3533566692"/>
                  </a:ext>
                </a:extLst>
              </a:tr>
              <a:tr h="447525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main.cpp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게임의 시작 흐름을 제어하며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Controller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객체를 실행시켜 전체 시스템을 구동함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409052430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Map.cpp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Map.h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플레이어의 위치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이동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상점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전투 구역 등을 관리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WASD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키 입력 처리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상태</a:t>
                      </a:r>
                      <a:r>
                        <a:rPr lang="en-US" alt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창 출력 등 포함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3834278340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Player.cpp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Player.h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플레이어 객체의 상태를 관리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아이템 사용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공격력 반환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체력 회복 등을 기능 수행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1372412594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Shop.cpp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Shop.h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아이템 구매 로직 처리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상점 시스템 처리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플레이어의 동 차감 및 아이템 추가 수행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766209295"/>
                  </a:ext>
                </a:extLst>
              </a:tr>
              <a:tr h="63399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Skill.cpp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Skill.h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스킬 객체 정의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스킬 이름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데미지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, </a:t>
                      </a: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성공 확률 등 전투에 사용되는 기술 정보 관리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1836728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StorySystem.cpp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StorySystme.h</a:t>
                      </a:r>
                      <a:endParaRPr lang="ko-KR" sz="16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게임 스토리 및 엔딩 출력 담당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</a:endParaRP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ko-KR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학점 평균에 따라 엔딩 분기 출력</a:t>
                      </a:r>
                      <a:r>
                        <a:rPr lang="en-US" sz="1500" kern="100" dirty="0">
                          <a:effectLst/>
                          <a:latin typeface="Pretendard Regular" panose="020B0600000101010101" charset="-127"/>
                          <a:ea typeface="Pretendard Regular" panose="020B0600000101010101" charset="-127"/>
                        </a:rPr>
                        <a:t>.</a:t>
                      </a:r>
                      <a:endParaRPr lang="ko-KR" sz="1500" kern="100" dirty="0">
                        <a:effectLst/>
                        <a:latin typeface="Pretendard Regular" panose="020B0600000101010101" charset="-127"/>
                        <a:ea typeface="Pretendard Regular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4410" marR="64410" marT="0" marB="0"/>
                </a:tc>
                <a:extLst>
                  <a:ext uri="{0D108BD9-81ED-4DB2-BD59-A6C34878D82A}">
                    <a16:rowId xmlns:a16="http://schemas.microsoft.com/office/drawing/2014/main" val="16518475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8500" y="1244600"/>
            <a:ext cx="3721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dirty="0">
                <a:solidFill>
                  <a:srgbClr val="0063BA"/>
                </a:solidFill>
                <a:ea typeface="Pretendard Bold"/>
              </a:rPr>
              <a:t>느낀 점 및 마무리</a:t>
            </a:r>
            <a:endParaRPr lang="ko-KR" sz="42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0C6C20C-0519-41DF-9708-FE9705944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17" y="1993900"/>
            <a:ext cx="7531100" cy="7370705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5C6A847-EA87-4844-AFC7-C703A55B8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496" y="1988930"/>
            <a:ext cx="7531100" cy="7370705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95175420-DEE1-4CDC-9CA0-BA11976C8506}"/>
              </a:ext>
            </a:extLst>
          </p:cNvPr>
          <p:cNvSpPr txBox="1"/>
          <p:nvPr/>
        </p:nvSpPr>
        <p:spPr>
          <a:xfrm>
            <a:off x="914400" y="2142033"/>
            <a:ext cx="7103165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객체지향 설계의 어려움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35E0B35D-4C0B-4A48-B370-D24E042FC305}"/>
              </a:ext>
            </a:extLst>
          </p:cNvPr>
          <p:cNvSpPr txBox="1"/>
          <p:nvPr/>
        </p:nvSpPr>
        <p:spPr>
          <a:xfrm>
            <a:off x="897835" y="2648100"/>
            <a:ext cx="710316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클래스 간 역할 분담과 책임 정의가 어려움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상속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캡슐화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다형성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개념을 처음 실제 프로젝트에 적용</a:t>
            </a:r>
            <a:endParaRPr lang="ko-KR" altLang="en-US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E4CEB1B3-925B-4ADE-8429-505BAA685805}"/>
              </a:ext>
            </a:extLst>
          </p:cNvPr>
          <p:cNvSpPr txBox="1"/>
          <p:nvPr/>
        </p:nvSpPr>
        <p:spPr>
          <a:xfrm>
            <a:off x="914400" y="3497067"/>
            <a:ext cx="7103165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0063BA"/>
                </a:solidFill>
                <a:ea typeface="Pretendard SemiBold"/>
              </a:rPr>
              <a:t>전투 시스템 구현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AB74C5F2-A05E-446B-9447-8CA1712C75D6}"/>
              </a:ext>
            </a:extLst>
          </p:cNvPr>
          <p:cNvSpPr txBox="1"/>
          <p:nvPr/>
        </p:nvSpPr>
        <p:spPr>
          <a:xfrm>
            <a:off x="897835" y="4003134"/>
            <a:ext cx="710316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전투 흐름이 복잡해 출력 메시지가 혼란스러움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HP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계산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스킬 처리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메시지 순서 조정에 고민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C1852ECA-00B9-4A0A-BF38-CE61B9510F7B}"/>
              </a:ext>
            </a:extLst>
          </p:cNvPr>
          <p:cNvSpPr txBox="1"/>
          <p:nvPr/>
        </p:nvSpPr>
        <p:spPr>
          <a:xfrm>
            <a:off x="914400" y="4810269"/>
            <a:ext cx="7103165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디버깅 및 콘솔 한계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3CEEB4D-E446-4DD8-9B7B-F78D25B89B85}"/>
              </a:ext>
            </a:extLst>
          </p:cNvPr>
          <p:cNvSpPr txBox="1"/>
          <p:nvPr/>
        </p:nvSpPr>
        <p:spPr>
          <a:xfrm>
            <a:off x="897835" y="5316336"/>
            <a:ext cx="710316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입력 처리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조건문 오류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랜덤 값 처리에서 자잘한 버그가 발생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콘솔 기반으로 인해 시각적 요소 부족</a:t>
            </a:r>
          </a:p>
          <a:p>
            <a:pPr lvl="0" algn="l">
              <a:lnSpc>
                <a:spcPct val="116199"/>
              </a:lnSpc>
            </a:pP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51F26C8B-40CF-4A03-A602-D0C93B3DC382}"/>
              </a:ext>
            </a:extLst>
          </p:cNvPr>
          <p:cNvSpPr txBox="1"/>
          <p:nvPr/>
        </p:nvSpPr>
        <p:spPr>
          <a:xfrm>
            <a:off x="930965" y="6177451"/>
            <a:ext cx="7103165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0063BA"/>
                </a:solidFill>
                <a:ea typeface="Pretendard SemiBold"/>
              </a:rPr>
              <a:t>전체 구조 설계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271D2A39-0D8A-4308-8B2F-589A5DCC689D}"/>
              </a:ext>
            </a:extLst>
          </p:cNvPr>
          <p:cNvSpPr txBox="1"/>
          <p:nvPr/>
        </p:nvSpPr>
        <p:spPr>
          <a:xfrm>
            <a:off x="914400" y="6683518"/>
            <a:ext cx="7103165" cy="120318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설계 초기 구조가 애매해 유지보수가 어려운 코드 발생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전달 흐름이 불분명해 중복되거나 복잡해짐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확장하거나 재사용하기 어려운 코드 다수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0932932C-D6A2-440A-8B1A-2F3A4A2D0AFA}"/>
              </a:ext>
            </a:extLst>
          </p:cNvPr>
          <p:cNvSpPr txBox="1"/>
          <p:nvPr/>
        </p:nvSpPr>
        <p:spPr>
          <a:xfrm>
            <a:off x="9422295" y="2161007"/>
            <a:ext cx="7103165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객체지향 개념 이해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08AB208-79CD-4996-882B-0C72FC1B4F12}"/>
              </a:ext>
            </a:extLst>
          </p:cNvPr>
          <p:cNvSpPr txBox="1"/>
          <p:nvPr/>
        </p:nvSpPr>
        <p:spPr>
          <a:xfrm>
            <a:off x="9405730" y="2667074"/>
            <a:ext cx="710316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상속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캡슐화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다형성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등을 실전 코드로 적용해보며 이해도 상승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역할 분리의 중요성 체험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A2CD2A04-A735-4A20-A498-8CAC99B9AF6A}"/>
              </a:ext>
            </a:extLst>
          </p:cNvPr>
          <p:cNvSpPr txBox="1"/>
          <p:nvPr/>
        </p:nvSpPr>
        <p:spPr>
          <a:xfrm>
            <a:off x="9422295" y="3516041"/>
            <a:ext cx="7103165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설계 사고력 향상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62BD6886-046C-48CE-9AE1-E963803DCA3E}"/>
              </a:ext>
            </a:extLst>
          </p:cNvPr>
          <p:cNvSpPr txBox="1"/>
          <p:nvPr/>
        </p:nvSpPr>
        <p:spPr>
          <a:xfrm>
            <a:off x="9405730" y="4022108"/>
            <a:ext cx="710316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어떤 흐름으로 프로그램이 작동해야 할지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생각하게 됨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클래스 간의 관계도와 책임 분리를 고민하면서 </a:t>
            </a:r>
            <a:r>
              <a:rPr lang="ko-KR" altLang="en-US" sz="22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기획적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사고와 구조 설계 능력 향상됨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4E41AC89-CB9A-49FB-AB47-FE8C01A92714}"/>
              </a:ext>
            </a:extLst>
          </p:cNvPr>
          <p:cNvSpPr txBox="1"/>
          <p:nvPr/>
        </p:nvSpPr>
        <p:spPr>
          <a:xfrm>
            <a:off x="9389165" y="5144240"/>
            <a:ext cx="7103165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dirty="0">
                <a:solidFill>
                  <a:srgbClr val="0063BA"/>
                </a:solidFill>
                <a:ea typeface="Pretendard SemiBold"/>
              </a:rPr>
              <a:t>디버깅 및 문제 해결 능력 향상</a:t>
            </a:r>
            <a:endParaRPr lang="ko-KR" sz="2500" b="0" i="0" u="none" strike="noStrike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E16119BC-D4DF-4F97-8667-82B333033F88}"/>
              </a:ext>
            </a:extLst>
          </p:cNvPr>
          <p:cNvSpPr txBox="1"/>
          <p:nvPr/>
        </p:nvSpPr>
        <p:spPr>
          <a:xfrm>
            <a:off x="9372600" y="5650307"/>
            <a:ext cx="7103165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팀원들과 문제 상황을 공유하고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함께 원인을 분석하고 해결하는 과정을 통해 디버깅 경험을 쌓음</a:t>
            </a: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en-US" altLang="ko-KR" sz="22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E284FDAB-840C-4AEE-A0A4-D9624BEAECF9}"/>
              </a:ext>
            </a:extLst>
          </p:cNvPr>
          <p:cNvSpPr txBox="1"/>
          <p:nvPr/>
        </p:nvSpPr>
        <p:spPr>
          <a:xfrm>
            <a:off x="9405730" y="6511422"/>
            <a:ext cx="7103165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dirty="0">
                <a:solidFill>
                  <a:srgbClr val="0063BA"/>
                </a:solidFill>
                <a:ea typeface="Pretendard SemiBold"/>
              </a:rPr>
              <a:t>콘솔 기반의 단순한 </a:t>
            </a:r>
            <a:r>
              <a:rPr lang="en-US" altLang="ko-KR" sz="2500" dirty="0">
                <a:solidFill>
                  <a:srgbClr val="0063BA"/>
                </a:solidFill>
                <a:ea typeface="Pretendard SemiBold"/>
              </a:rPr>
              <a:t>UI </a:t>
            </a:r>
            <a:r>
              <a:rPr lang="ko-KR" altLang="en-US" sz="2500" dirty="0">
                <a:solidFill>
                  <a:srgbClr val="0063BA"/>
                </a:solidFill>
                <a:ea typeface="Pretendard SemiBold"/>
              </a:rPr>
              <a:t>개선 희망</a:t>
            </a:r>
            <a:endParaRPr lang="en-US" altLang="ko-KR" sz="2500" dirty="0">
              <a:solidFill>
                <a:srgbClr val="0063BA"/>
              </a:solidFill>
              <a:ea typeface="Pretendard SemiBold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82FD7EEB-DA8B-45B7-A1EC-A866DDDE8498}"/>
              </a:ext>
            </a:extLst>
          </p:cNvPr>
          <p:cNvSpPr txBox="1"/>
          <p:nvPr/>
        </p:nvSpPr>
        <p:spPr>
          <a:xfrm>
            <a:off x="9389165" y="7017489"/>
            <a:ext cx="7103165" cy="120318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텍스트 기반의 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UI </a:t>
            </a:r>
            <a:r>
              <a:rPr lang="ko-KR" altLang="en-US" sz="22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이다보니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단조로움 존재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추후에 콘솔 그래픽</a:t>
            </a:r>
            <a:r>
              <a:rPr lang="en-US" altLang="ko-KR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GUI </a:t>
            </a:r>
            <a:r>
              <a:rPr lang="ko-KR" altLang="en-US" sz="22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라이브러리 활용하여 개선 희망</a:t>
            </a:r>
            <a:endParaRPr lang="en-US" altLang="ko-KR" sz="2200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14700" cy="317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0"/>
            <a:ext cx="14973300" cy="317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206500"/>
            <a:ext cx="143002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9804400"/>
            <a:ext cx="14300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53100" y="4051300"/>
            <a:ext cx="67818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2000" b="0" i="0" u="none" strike="noStrike" dirty="0">
                <a:solidFill>
                  <a:srgbClr val="0063BA"/>
                </a:solidFill>
                <a:ea typeface="Pretendard Bold"/>
              </a:rPr>
              <a:t>감사합니다</a:t>
            </a:r>
            <a:endParaRPr lang="ko-KR" sz="12000" b="0" i="0" u="none" strike="noStrike" dirty="0">
              <a:solidFill>
                <a:srgbClr val="0063BA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55667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662</Words>
  <Application>Microsoft Office PowerPoint</Application>
  <PresentationFormat>사용자 지정</PresentationFormat>
  <Paragraphs>122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Orbitron Black</vt:lpstr>
      <vt:lpstr>Calibri</vt:lpstr>
      <vt:lpstr>에스코어 드림 6 Bold</vt:lpstr>
      <vt:lpstr>Pretendard Bold</vt:lpstr>
      <vt:lpstr>맑은 고딕</vt:lpstr>
      <vt:lpstr>나눔고딕 ExtraBold</vt:lpstr>
      <vt:lpstr>Arial</vt:lpstr>
      <vt:lpstr>Pretendard Regular</vt:lpstr>
      <vt:lpstr>Pretendard Medium</vt:lpstr>
      <vt:lpstr>배달의민족 주아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기범 임</cp:lastModifiedBy>
  <cp:revision>12</cp:revision>
  <dcterms:created xsi:type="dcterms:W3CDTF">2006-08-16T00:00:00Z</dcterms:created>
  <dcterms:modified xsi:type="dcterms:W3CDTF">2025-06-03T15:31:04Z</dcterms:modified>
</cp:coreProperties>
</file>